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9"/>
  </p:notesMasterIdLst>
  <p:sldIdLst>
    <p:sldId id="261" r:id="rId2"/>
    <p:sldId id="256" r:id="rId3"/>
    <p:sldId id="257" r:id="rId4"/>
    <p:sldId id="258" r:id="rId5"/>
    <p:sldId id="259" r:id="rId6"/>
    <p:sldId id="260" r:id="rId7"/>
    <p:sldId id="262" r:id="rId8"/>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CCE71E-4738-4FF1-95F4-6E504B94EFE4}" v="111" dt="2019-01-18T18:26:23.2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0" autoAdjust="0"/>
    <p:restoredTop sz="94660"/>
  </p:normalViewPr>
  <p:slideViewPr>
    <p:cSldViewPr snapToGrid="0" showGuides="1">
      <p:cViewPr varScale="1">
        <p:scale>
          <a:sx n="115" d="100"/>
          <a:sy n="115" d="100"/>
        </p:scale>
        <p:origin x="378" y="108"/>
      </p:cViewPr>
      <p:guideLst>
        <p:guide orient="horz" pos="2184"/>
        <p:guide pos="3840"/>
      </p:guideLst>
    </p:cSldViewPr>
  </p:slideViewPr>
  <p:notesTextViewPr>
    <p:cViewPr>
      <p:scale>
        <a:sx n="1" d="1"/>
        <a:sy n="1" d="1"/>
      </p:scale>
      <p:origin x="0" y="0"/>
    </p:cViewPr>
  </p:notesTextViewPr>
  <p:notesViewPr>
    <p:cSldViewPr snapToGrid="0" showGuides="1">
      <p:cViewPr varScale="1">
        <p:scale>
          <a:sx n="82" d="100"/>
          <a:sy n="82" d="100"/>
        </p:scale>
        <p:origin x="3810" y="9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9F037347-0C98-4F68-B42D-D8F0172E3A83}" type="datetimeFigureOut">
              <a:rPr lang="en-US" smtClean="0"/>
              <a:t>6/19/2019</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7033A341-EC86-4E51-9886-C5A0D00C1C79}" type="slidenum">
              <a:rPr lang="en-US" smtClean="0"/>
              <a:t>‹#›</a:t>
            </a:fld>
            <a:endParaRPr lang="en-US"/>
          </a:p>
        </p:txBody>
      </p:sp>
    </p:spTree>
    <p:extLst>
      <p:ext uri="{BB962C8B-B14F-4D97-AF65-F5344CB8AC3E}">
        <p14:creationId xmlns:p14="http://schemas.microsoft.com/office/powerpoint/2010/main" val="2559212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33A341-EC86-4E51-9886-C5A0D00C1C79}" type="slidenum">
              <a:rPr lang="en-US" smtClean="0"/>
              <a:t>1</a:t>
            </a:fld>
            <a:endParaRPr lang="en-US"/>
          </a:p>
        </p:txBody>
      </p:sp>
    </p:spTree>
    <p:extLst>
      <p:ext uri="{BB962C8B-B14F-4D97-AF65-F5344CB8AC3E}">
        <p14:creationId xmlns:p14="http://schemas.microsoft.com/office/powerpoint/2010/main" val="3326780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Well, we are Epiphany Parish, after all…</a:t>
            </a:r>
          </a:p>
          <a:p>
            <a:endParaRPr lang="en-US" sz="1600" dirty="0"/>
          </a:p>
          <a:p>
            <a:r>
              <a:rPr lang="en-US" sz="1600" dirty="0"/>
              <a:t>We’d like to give you a broad-brush review of our stewardship plan.  We’ll show you the activities in which we will be engaged, but we’ll not have time to review them individually or in detail.  </a:t>
            </a:r>
          </a:p>
          <a:p>
            <a:endParaRPr lang="en-US" sz="1600" dirty="0"/>
          </a:p>
          <a:p>
            <a:r>
              <a:rPr lang="en-US" sz="1600" dirty="0"/>
              <a:t>Please read through the bullet items on our next slides.  If you have questions on any of the specific actions that we are proposing, please feel free to ask us about them during the break or drop us an email.</a:t>
            </a:r>
          </a:p>
          <a:p>
            <a:endParaRPr lang="en-US" sz="1600" dirty="0"/>
          </a:p>
          <a:p>
            <a:endParaRPr lang="en-US" sz="1600" dirty="0"/>
          </a:p>
        </p:txBody>
      </p:sp>
      <p:sp>
        <p:nvSpPr>
          <p:cNvPr id="4" name="Slide Number Placeholder 3"/>
          <p:cNvSpPr>
            <a:spLocks noGrp="1"/>
          </p:cNvSpPr>
          <p:nvPr>
            <p:ph type="sldNum" sz="quarter" idx="5"/>
          </p:nvPr>
        </p:nvSpPr>
        <p:spPr/>
        <p:txBody>
          <a:bodyPr/>
          <a:lstStyle/>
          <a:p>
            <a:fld id="{7033A341-EC86-4E51-9886-C5A0D00C1C79}" type="slidenum">
              <a:rPr lang="en-US" smtClean="0"/>
              <a:t>2</a:t>
            </a:fld>
            <a:endParaRPr lang="en-US"/>
          </a:p>
        </p:txBody>
      </p:sp>
    </p:spTree>
    <p:extLst>
      <p:ext uri="{BB962C8B-B14F-4D97-AF65-F5344CB8AC3E}">
        <p14:creationId xmlns:p14="http://schemas.microsoft.com/office/powerpoint/2010/main" val="244789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On the subjects of Formation and Communication, we have two goals, both of which are intended to develop an understanding of stewardship amongst our parishioners:</a:t>
            </a:r>
          </a:p>
          <a:p>
            <a:endParaRPr lang="en-US" sz="1600" dirty="0"/>
          </a:p>
          <a:p>
            <a:pPr marL="342900" indent="-342900">
              <a:buAutoNum type="arabicPeriod"/>
            </a:pPr>
            <a:r>
              <a:rPr lang="en-US" sz="1600" dirty="0"/>
              <a:t>We want to teach people what stewardship is, using the language of stewardship and a variety of communication techniques.</a:t>
            </a:r>
          </a:p>
          <a:p>
            <a:pPr marL="342900" indent="-342900">
              <a:buAutoNum type="arabicPeriod"/>
            </a:pPr>
            <a:r>
              <a:rPr lang="en-US" sz="1600" dirty="0"/>
              <a:t>We want to convince our parishioners that they are already…right now…engaging in stewardship, if not actively in the parish, then surely in their everyday lives.</a:t>
            </a:r>
          </a:p>
        </p:txBody>
      </p:sp>
      <p:sp>
        <p:nvSpPr>
          <p:cNvPr id="4" name="Slide Number Placeholder 3"/>
          <p:cNvSpPr>
            <a:spLocks noGrp="1"/>
          </p:cNvSpPr>
          <p:nvPr>
            <p:ph type="sldNum" sz="quarter" idx="5"/>
          </p:nvPr>
        </p:nvSpPr>
        <p:spPr/>
        <p:txBody>
          <a:bodyPr/>
          <a:lstStyle/>
          <a:p>
            <a:fld id="{7033A341-EC86-4E51-9886-C5A0D00C1C79}" type="slidenum">
              <a:rPr lang="en-US" smtClean="0"/>
              <a:t>3</a:t>
            </a:fld>
            <a:endParaRPr lang="en-US"/>
          </a:p>
        </p:txBody>
      </p:sp>
    </p:spTree>
    <p:extLst>
      <p:ext uri="{BB962C8B-B14F-4D97-AF65-F5344CB8AC3E}">
        <p14:creationId xmlns:p14="http://schemas.microsoft.com/office/powerpoint/2010/main" val="940426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Our approach to hospitality and engagement gives us opportunities to improve the way we welcome people into our church, both within and outside our liturgies.  In general terms:</a:t>
            </a:r>
          </a:p>
          <a:p>
            <a:endParaRPr lang="en-US" sz="1600" dirty="0"/>
          </a:p>
          <a:p>
            <a:pPr marL="342900" indent="-342900">
              <a:buAutoNum type="arabicPeriod"/>
            </a:pPr>
            <a:r>
              <a:rPr lang="en-US" sz="1600" dirty="0"/>
              <a:t>We’ll create several needed ministries:  </a:t>
            </a:r>
          </a:p>
          <a:p>
            <a:pPr marL="800100" lvl="1" indent="-342900">
              <a:buAutoNum type="arabicPeriod"/>
            </a:pPr>
            <a:r>
              <a:rPr lang="en-US" sz="1600" dirty="0"/>
              <a:t>Ushers/greeters;  </a:t>
            </a:r>
          </a:p>
          <a:p>
            <a:pPr marL="800100" lvl="1" indent="-342900">
              <a:buAutoNum type="arabicPeriod"/>
            </a:pPr>
            <a:r>
              <a:rPr lang="en-US" sz="1600" dirty="0"/>
              <a:t>Parishioner follow-up</a:t>
            </a:r>
          </a:p>
          <a:p>
            <a:pPr marL="342900" indent="-342900">
              <a:buAutoNum type="arabicPeriod"/>
            </a:pPr>
            <a:r>
              <a:rPr lang="en-US" sz="1600" dirty="0"/>
              <a:t>We’ll update our welcoming messages, both at Mass and on our website.</a:t>
            </a:r>
          </a:p>
        </p:txBody>
      </p:sp>
      <p:sp>
        <p:nvSpPr>
          <p:cNvPr id="4" name="Slide Number Placeholder 3"/>
          <p:cNvSpPr>
            <a:spLocks noGrp="1"/>
          </p:cNvSpPr>
          <p:nvPr>
            <p:ph type="sldNum" sz="quarter" idx="5"/>
          </p:nvPr>
        </p:nvSpPr>
        <p:spPr/>
        <p:txBody>
          <a:bodyPr/>
          <a:lstStyle/>
          <a:p>
            <a:fld id="{7033A341-EC86-4E51-9886-C5A0D00C1C79}" type="slidenum">
              <a:rPr lang="en-US" smtClean="0"/>
              <a:t>4</a:t>
            </a:fld>
            <a:endParaRPr lang="en-US"/>
          </a:p>
        </p:txBody>
      </p:sp>
    </p:spTree>
    <p:extLst>
      <p:ext uri="{BB962C8B-B14F-4D97-AF65-F5344CB8AC3E}">
        <p14:creationId xmlns:p14="http://schemas.microsoft.com/office/powerpoint/2010/main" val="1025105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Our parish is not ready for Commitment/Renewal activities.  We need to complete our work of teaching the parish about stewardship before we will understand how to approach Commitment.</a:t>
            </a:r>
          </a:p>
        </p:txBody>
      </p:sp>
      <p:sp>
        <p:nvSpPr>
          <p:cNvPr id="4" name="Slide Number Placeholder 3"/>
          <p:cNvSpPr>
            <a:spLocks noGrp="1"/>
          </p:cNvSpPr>
          <p:nvPr>
            <p:ph type="sldNum" sz="quarter" idx="5"/>
          </p:nvPr>
        </p:nvSpPr>
        <p:spPr/>
        <p:txBody>
          <a:bodyPr/>
          <a:lstStyle/>
          <a:p>
            <a:fld id="{7033A341-EC86-4E51-9886-C5A0D00C1C79}" type="slidenum">
              <a:rPr lang="en-US" smtClean="0"/>
              <a:t>5</a:t>
            </a:fld>
            <a:endParaRPr lang="en-US"/>
          </a:p>
        </p:txBody>
      </p:sp>
    </p:spTree>
    <p:extLst>
      <p:ext uri="{BB962C8B-B14F-4D97-AF65-F5344CB8AC3E}">
        <p14:creationId xmlns:p14="http://schemas.microsoft.com/office/powerpoint/2010/main" val="1148297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As you can see, our stewardship plan offers us an excellent opportunity to move forward on a number of our parish pastoral plan goals and objectives.  I suspect you all found the same to be true of your pastoral plan, which probably shares some of these same objectives.  </a:t>
            </a:r>
          </a:p>
          <a:p>
            <a:endParaRPr lang="en-US" sz="1600" dirty="0"/>
          </a:p>
          <a:p>
            <a:r>
              <a:rPr lang="en-US" sz="1600" dirty="0"/>
              <a:t>Our thanks to OPL and to Leisa for the help and encouragement as we’ve developed our plan. We couldn’t have done it without you!</a:t>
            </a:r>
          </a:p>
        </p:txBody>
      </p:sp>
      <p:sp>
        <p:nvSpPr>
          <p:cNvPr id="4" name="Slide Number Placeholder 3"/>
          <p:cNvSpPr>
            <a:spLocks noGrp="1"/>
          </p:cNvSpPr>
          <p:nvPr>
            <p:ph type="sldNum" sz="quarter" idx="5"/>
          </p:nvPr>
        </p:nvSpPr>
        <p:spPr/>
        <p:txBody>
          <a:bodyPr/>
          <a:lstStyle/>
          <a:p>
            <a:fld id="{7033A341-EC86-4E51-9886-C5A0D00C1C79}" type="slidenum">
              <a:rPr lang="en-US" smtClean="0"/>
              <a:t>6</a:t>
            </a:fld>
            <a:endParaRPr lang="en-US"/>
          </a:p>
        </p:txBody>
      </p:sp>
    </p:spTree>
    <p:extLst>
      <p:ext uri="{BB962C8B-B14F-4D97-AF65-F5344CB8AC3E}">
        <p14:creationId xmlns:p14="http://schemas.microsoft.com/office/powerpoint/2010/main" val="1584038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08562F4-51B5-4FB6-8692-85B3B7D0B874}" type="datetimeFigureOut">
              <a:rPr lang="en-US" smtClean="0"/>
              <a:t>6/19/2019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AC672-5EC1-405C-994E-D24193081F85}" type="slidenum">
              <a:rPr lang="en-US" smtClean="0"/>
              <a:t>‹#›</a:t>
            </a:fld>
            <a:endParaRPr lang="en-US"/>
          </a:p>
        </p:txBody>
      </p:sp>
    </p:spTree>
    <p:extLst>
      <p:ext uri="{BB962C8B-B14F-4D97-AF65-F5344CB8AC3E}">
        <p14:creationId xmlns:p14="http://schemas.microsoft.com/office/powerpoint/2010/main" val="3395880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08562F4-51B5-4FB6-8692-85B3B7D0B874}" type="datetimeFigureOut">
              <a:rPr lang="en-US" smtClean="0"/>
              <a:t>6/19/2019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AC672-5EC1-405C-994E-D24193081F85}" type="slidenum">
              <a:rPr lang="en-US" smtClean="0"/>
              <a:t>‹#›</a:t>
            </a:fld>
            <a:endParaRPr lang="en-US"/>
          </a:p>
        </p:txBody>
      </p:sp>
    </p:spTree>
    <p:extLst>
      <p:ext uri="{BB962C8B-B14F-4D97-AF65-F5344CB8AC3E}">
        <p14:creationId xmlns:p14="http://schemas.microsoft.com/office/powerpoint/2010/main" val="3207350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C08562F4-51B5-4FB6-8692-85B3B7D0B874}" type="datetimeFigureOut">
              <a:rPr lang="en-US" smtClean="0"/>
              <a:t>6/19/2019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AC672-5EC1-405C-994E-D24193081F85}" type="slidenum">
              <a:rPr lang="en-US" smtClean="0"/>
              <a:t>‹#›</a:t>
            </a:fld>
            <a:endParaRPr lang="en-US"/>
          </a:p>
        </p:txBody>
      </p:sp>
    </p:spTree>
    <p:extLst>
      <p:ext uri="{BB962C8B-B14F-4D97-AF65-F5344CB8AC3E}">
        <p14:creationId xmlns:p14="http://schemas.microsoft.com/office/powerpoint/2010/main" val="2467861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C08562F4-51B5-4FB6-8692-85B3B7D0B874}" type="datetimeFigureOut">
              <a:rPr lang="en-US" smtClean="0"/>
              <a:t>6/19/2019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AC672-5EC1-405C-994E-D24193081F85}"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297835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08562F4-51B5-4FB6-8692-85B3B7D0B874}" type="datetimeFigureOut">
              <a:rPr lang="en-US" smtClean="0"/>
              <a:t>6/19/2019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AC672-5EC1-405C-994E-D24193081F85}" type="slidenum">
              <a:rPr lang="en-US" smtClean="0"/>
              <a:t>‹#›</a:t>
            </a:fld>
            <a:endParaRPr lang="en-US"/>
          </a:p>
        </p:txBody>
      </p:sp>
    </p:spTree>
    <p:extLst>
      <p:ext uri="{BB962C8B-B14F-4D97-AF65-F5344CB8AC3E}">
        <p14:creationId xmlns:p14="http://schemas.microsoft.com/office/powerpoint/2010/main" val="256777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8562F4-51B5-4FB6-8692-85B3B7D0B874}" type="datetimeFigureOut">
              <a:rPr lang="en-US" smtClean="0"/>
              <a:t>6/19/2019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AC672-5EC1-405C-994E-D24193081F85}" type="slidenum">
              <a:rPr lang="en-US" smtClean="0"/>
              <a:t>‹#›</a:t>
            </a:fld>
            <a:endParaRPr lang="en-US"/>
          </a:p>
        </p:txBody>
      </p:sp>
    </p:spTree>
    <p:extLst>
      <p:ext uri="{BB962C8B-B14F-4D97-AF65-F5344CB8AC3E}">
        <p14:creationId xmlns:p14="http://schemas.microsoft.com/office/powerpoint/2010/main" val="18177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8562F4-51B5-4FB6-8692-85B3B7D0B874}" type="datetimeFigureOut">
              <a:rPr lang="en-US" smtClean="0"/>
              <a:t>6/19/2019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AC672-5EC1-405C-994E-D24193081F85}" type="slidenum">
              <a:rPr lang="en-US" smtClean="0"/>
              <a:t>‹#›</a:t>
            </a:fld>
            <a:endParaRPr lang="en-US"/>
          </a:p>
        </p:txBody>
      </p:sp>
    </p:spTree>
    <p:extLst>
      <p:ext uri="{BB962C8B-B14F-4D97-AF65-F5344CB8AC3E}">
        <p14:creationId xmlns:p14="http://schemas.microsoft.com/office/powerpoint/2010/main" val="4023855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8562F4-51B5-4FB6-8692-85B3B7D0B874}" type="datetimeFigureOut">
              <a:rPr lang="en-US" smtClean="0"/>
              <a:t>6/19/2019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AC672-5EC1-405C-994E-D24193081F85}" type="slidenum">
              <a:rPr lang="en-US" smtClean="0"/>
              <a:t>‹#›</a:t>
            </a:fld>
            <a:endParaRPr lang="en-US"/>
          </a:p>
        </p:txBody>
      </p:sp>
    </p:spTree>
    <p:extLst>
      <p:ext uri="{BB962C8B-B14F-4D97-AF65-F5344CB8AC3E}">
        <p14:creationId xmlns:p14="http://schemas.microsoft.com/office/powerpoint/2010/main" val="21597934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8562F4-51B5-4FB6-8692-85B3B7D0B874}" type="datetimeFigureOut">
              <a:rPr lang="en-US" smtClean="0"/>
              <a:t>6/19/2019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AC672-5EC1-405C-994E-D24193081F85}" type="slidenum">
              <a:rPr lang="en-US" smtClean="0"/>
              <a:t>‹#›</a:t>
            </a:fld>
            <a:endParaRPr lang="en-US"/>
          </a:p>
        </p:txBody>
      </p:sp>
    </p:spTree>
    <p:extLst>
      <p:ext uri="{BB962C8B-B14F-4D97-AF65-F5344CB8AC3E}">
        <p14:creationId xmlns:p14="http://schemas.microsoft.com/office/powerpoint/2010/main" val="2381912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C08562F4-51B5-4FB6-8692-85B3B7D0B874}" type="datetimeFigureOut">
              <a:rPr lang="en-US" smtClean="0"/>
              <a:t>6/19/2019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AC672-5EC1-405C-994E-D24193081F85}" type="slidenum">
              <a:rPr lang="en-US" smtClean="0"/>
              <a:t>‹#›</a:t>
            </a:fld>
            <a:endParaRPr lang="en-US"/>
          </a:p>
        </p:txBody>
      </p:sp>
    </p:spTree>
    <p:extLst>
      <p:ext uri="{BB962C8B-B14F-4D97-AF65-F5344CB8AC3E}">
        <p14:creationId xmlns:p14="http://schemas.microsoft.com/office/powerpoint/2010/main" val="3223487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08562F4-51B5-4FB6-8692-85B3B7D0B874}" type="datetimeFigureOut">
              <a:rPr lang="en-US" smtClean="0"/>
              <a:t>6/19/2019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AC672-5EC1-405C-994E-D24193081F85}" type="slidenum">
              <a:rPr lang="en-US" smtClean="0"/>
              <a:t>‹#›</a:t>
            </a:fld>
            <a:endParaRPr lang="en-US"/>
          </a:p>
        </p:txBody>
      </p:sp>
    </p:spTree>
    <p:extLst>
      <p:ext uri="{BB962C8B-B14F-4D97-AF65-F5344CB8AC3E}">
        <p14:creationId xmlns:p14="http://schemas.microsoft.com/office/powerpoint/2010/main" val="3597127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8562F4-51B5-4FB6-8692-85B3B7D0B874}" type="datetimeFigureOut">
              <a:rPr lang="en-US" smtClean="0"/>
              <a:t>6/19/2019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AC672-5EC1-405C-994E-D24193081F85}" type="slidenum">
              <a:rPr lang="en-US" smtClean="0"/>
              <a:t>‹#›</a:t>
            </a:fld>
            <a:endParaRPr lang="en-US"/>
          </a:p>
        </p:txBody>
      </p:sp>
    </p:spTree>
    <p:extLst>
      <p:ext uri="{BB962C8B-B14F-4D97-AF65-F5344CB8AC3E}">
        <p14:creationId xmlns:p14="http://schemas.microsoft.com/office/powerpoint/2010/main" val="167066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8562F4-51B5-4FB6-8692-85B3B7D0B874}" type="datetimeFigureOut">
              <a:rPr lang="en-US" smtClean="0"/>
              <a:t>6/19/2019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AAC672-5EC1-405C-994E-D24193081F85}" type="slidenum">
              <a:rPr lang="en-US" smtClean="0"/>
              <a:t>‹#›</a:t>
            </a:fld>
            <a:endParaRPr lang="en-US"/>
          </a:p>
        </p:txBody>
      </p:sp>
    </p:spTree>
    <p:extLst>
      <p:ext uri="{BB962C8B-B14F-4D97-AF65-F5344CB8AC3E}">
        <p14:creationId xmlns:p14="http://schemas.microsoft.com/office/powerpoint/2010/main" val="1546583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C08562F4-51B5-4FB6-8692-85B3B7D0B874}" type="datetimeFigureOut">
              <a:rPr lang="en-US" smtClean="0"/>
              <a:t>6/19/2019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18AAC672-5EC1-405C-994E-D24193081F85}" type="slidenum">
              <a:rPr lang="en-US" smtClean="0"/>
              <a:t>‹#›</a:t>
            </a:fld>
            <a:endParaRPr lang="en-US"/>
          </a:p>
        </p:txBody>
      </p:sp>
    </p:spTree>
    <p:extLst>
      <p:ext uri="{BB962C8B-B14F-4D97-AF65-F5344CB8AC3E}">
        <p14:creationId xmlns:p14="http://schemas.microsoft.com/office/powerpoint/2010/main" val="855485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08562F4-51B5-4FB6-8692-85B3B7D0B874}" type="datetimeFigureOut">
              <a:rPr lang="en-US" smtClean="0"/>
              <a:t>6/19/2019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18AAC672-5EC1-405C-994E-D24193081F85}" type="slidenum">
              <a:rPr lang="en-US" smtClean="0"/>
              <a:t>‹#›</a:t>
            </a:fld>
            <a:endParaRPr lang="en-US"/>
          </a:p>
        </p:txBody>
      </p:sp>
    </p:spTree>
    <p:extLst>
      <p:ext uri="{BB962C8B-B14F-4D97-AF65-F5344CB8AC3E}">
        <p14:creationId xmlns:p14="http://schemas.microsoft.com/office/powerpoint/2010/main" val="3558895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C08562F4-51B5-4FB6-8692-85B3B7D0B874}" type="datetimeFigureOut">
              <a:rPr lang="en-US" smtClean="0"/>
              <a:t>6/19/2019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18AAC672-5EC1-405C-994E-D24193081F85}" type="slidenum">
              <a:rPr lang="en-US" smtClean="0"/>
              <a:t>‹#›</a:t>
            </a:fld>
            <a:endParaRPr lang="en-US"/>
          </a:p>
        </p:txBody>
      </p:sp>
    </p:spTree>
    <p:extLst>
      <p:ext uri="{BB962C8B-B14F-4D97-AF65-F5344CB8AC3E}">
        <p14:creationId xmlns:p14="http://schemas.microsoft.com/office/powerpoint/2010/main" val="624779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08562F4-51B5-4FB6-8692-85B3B7D0B874}" type="datetimeFigureOut">
              <a:rPr lang="en-US" smtClean="0"/>
              <a:t>6/19/2019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AC672-5EC1-405C-994E-D24193081F85}" type="slidenum">
              <a:rPr lang="en-US" smtClean="0"/>
              <a:t>‹#›</a:t>
            </a:fld>
            <a:endParaRPr lang="en-US"/>
          </a:p>
        </p:txBody>
      </p:sp>
    </p:spTree>
    <p:extLst>
      <p:ext uri="{BB962C8B-B14F-4D97-AF65-F5344CB8AC3E}">
        <p14:creationId xmlns:p14="http://schemas.microsoft.com/office/powerpoint/2010/main" val="167356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08562F4-51B5-4FB6-8692-85B3B7D0B874}" type="datetimeFigureOut">
              <a:rPr lang="en-US" smtClean="0"/>
              <a:t>6/19/2019</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8AAC672-5EC1-405C-994E-D24193081F85}" type="slidenum">
              <a:rPr lang="en-US" smtClean="0"/>
              <a:t>‹#›</a:t>
            </a:fld>
            <a:endParaRPr lang="en-US"/>
          </a:p>
        </p:txBody>
      </p:sp>
    </p:spTree>
    <p:extLst>
      <p:ext uri="{BB962C8B-B14F-4D97-AF65-F5344CB8AC3E}">
        <p14:creationId xmlns:p14="http://schemas.microsoft.com/office/powerpoint/2010/main" val="681928076"/>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unpodichimica.wordpress.com/2016/01/06/oro-incenso-e-mirr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unpodichimica.wordpress.com/2016/01/06/oro-incenso-e-mirr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unpodichimica.wordpress.com/2016/01/06/oro-incenso-e-mirr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unpodichimica.wordpress.com/2016/01/06/oro-incenso-e-mirr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unpodichimica.wordpress.com/2016/01/06/oro-incenso-e-mirra/"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A0F58-1020-464C-9747-9B536402A340}"/>
              </a:ext>
            </a:extLst>
          </p:cNvPr>
          <p:cNvSpPr>
            <a:spLocks noGrp="1"/>
          </p:cNvSpPr>
          <p:nvPr>
            <p:ph type="ctrTitle"/>
          </p:nvPr>
        </p:nvSpPr>
        <p:spPr/>
        <p:txBody>
          <a:bodyPr/>
          <a:lstStyle/>
          <a:p>
            <a:r>
              <a:rPr lang="en-US" dirty="0"/>
              <a:t>Epiphany</a:t>
            </a:r>
          </a:p>
        </p:txBody>
      </p:sp>
      <p:sp>
        <p:nvSpPr>
          <p:cNvPr id="3" name="Subtitle 2">
            <a:extLst>
              <a:ext uri="{FF2B5EF4-FFF2-40B4-BE49-F238E27FC236}">
                <a16:creationId xmlns:a16="http://schemas.microsoft.com/office/drawing/2014/main" id="{2254F200-8AE3-4864-B7CE-86CE80784C9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92708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76C69-F2D2-47D0-B8A7-71EA76C8B8AF}"/>
              </a:ext>
            </a:extLst>
          </p:cNvPr>
          <p:cNvSpPr>
            <a:spLocks noGrp="1"/>
          </p:cNvSpPr>
          <p:nvPr>
            <p:ph type="ctrTitle"/>
          </p:nvPr>
        </p:nvSpPr>
        <p:spPr>
          <a:xfrm>
            <a:off x="1524000" y="592185"/>
            <a:ext cx="9144000" cy="1745248"/>
          </a:xfrm>
        </p:spPr>
        <p:txBody>
          <a:bodyPr>
            <a:normAutofit/>
          </a:bodyPr>
          <a:lstStyle/>
          <a:p>
            <a:pPr algn="ctr"/>
            <a:r>
              <a:rPr lang="en-US" sz="5400" b="1" dirty="0"/>
              <a:t>The Epiphany </a:t>
            </a:r>
            <a:br>
              <a:rPr lang="en-US" sz="5400" b="1" dirty="0"/>
            </a:br>
            <a:r>
              <a:rPr lang="en-US" sz="5400" b="1" dirty="0"/>
              <a:t>Stewardship Plan</a:t>
            </a:r>
          </a:p>
        </p:txBody>
      </p:sp>
      <p:sp>
        <p:nvSpPr>
          <p:cNvPr id="3" name="Subtitle 2">
            <a:extLst>
              <a:ext uri="{FF2B5EF4-FFF2-40B4-BE49-F238E27FC236}">
                <a16:creationId xmlns:a16="http://schemas.microsoft.com/office/drawing/2014/main" id="{2BA419DB-6DF2-4F5C-9F9B-A452AF245D0F}"/>
              </a:ext>
            </a:extLst>
          </p:cNvPr>
          <p:cNvSpPr>
            <a:spLocks noGrp="1"/>
          </p:cNvSpPr>
          <p:nvPr>
            <p:ph type="subTitle" idx="1"/>
          </p:nvPr>
        </p:nvSpPr>
        <p:spPr>
          <a:xfrm>
            <a:off x="6670698" y="4701067"/>
            <a:ext cx="5321277" cy="680558"/>
          </a:xfrm>
        </p:spPr>
        <p:txBody>
          <a:bodyPr>
            <a:noAutofit/>
          </a:bodyPr>
          <a:lstStyle/>
          <a:p>
            <a:pPr algn="r"/>
            <a:r>
              <a:rPr lang="en-US" sz="4400" b="1" dirty="0">
                <a:solidFill>
                  <a:srgbClr val="FF0000"/>
                </a:solidFill>
              </a:rPr>
              <a:t>January 22, 2019</a:t>
            </a:r>
          </a:p>
        </p:txBody>
      </p:sp>
      <p:grpSp>
        <p:nvGrpSpPr>
          <p:cNvPr id="35" name="Group 34">
            <a:extLst>
              <a:ext uri="{FF2B5EF4-FFF2-40B4-BE49-F238E27FC236}">
                <a16:creationId xmlns:a16="http://schemas.microsoft.com/office/drawing/2014/main" id="{7EEE1272-A4E4-4FC8-A892-2FFFAF4CC72A}"/>
              </a:ext>
            </a:extLst>
          </p:cNvPr>
          <p:cNvGrpSpPr/>
          <p:nvPr/>
        </p:nvGrpSpPr>
        <p:grpSpPr>
          <a:xfrm>
            <a:off x="171451" y="3023558"/>
            <a:ext cx="2219327" cy="3570653"/>
            <a:chOff x="171451" y="3023558"/>
            <a:chExt cx="2219327" cy="3570653"/>
          </a:xfrm>
        </p:grpSpPr>
        <p:pic>
          <p:nvPicPr>
            <p:cNvPr id="28" name="Picture 27">
              <a:extLst>
                <a:ext uri="{FF2B5EF4-FFF2-40B4-BE49-F238E27FC236}">
                  <a16:creationId xmlns:a16="http://schemas.microsoft.com/office/drawing/2014/main" id="{E016EA3B-4CDA-448E-AFF2-F2B38DEF2E52}"/>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r="64639"/>
            <a:stretch/>
          </p:blipFill>
          <p:spPr>
            <a:xfrm>
              <a:off x="1148371" y="4251868"/>
              <a:ext cx="1242407" cy="2342343"/>
            </a:xfrm>
            <a:prstGeom prst="rect">
              <a:avLst/>
            </a:prstGeom>
          </p:spPr>
        </p:pic>
        <p:sp>
          <p:nvSpPr>
            <p:cNvPr id="15" name="TextBox 14">
              <a:extLst>
                <a:ext uri="{FF2B5EF4-FFF2-40B4-BE49-F238E27FC236}">
                  <a16:creationId xmlns:a16="http://schemas.microsoft.com/office/drawing/2014/main" id="{A81AA24D-06A0-4E9A-932A-A86CF76A92BE}"/>
                </a:ext>
              </a:extLst>
            </p:cNvPr>
            <p:cNvSpPr txBox="1"/>
            <p:nvPr/>
          </p:nvSpPr>
          <p:spPr>
            <a:xfrm>
              <a:off x="171451" y="3023558"/>
              <a:ext cx="2028552" cy="646331"/>
            </a:xfrm>
            <a:prstGeom prst="rect">
              <a:avLst/>
            </a:prstGeom>
            <a:noFill/>
            <a:ln w="38100">
              <a:solidFill>
                <a:srgbClr val="FF0000"/>
              </a:solidFill>
            </a:ln>
          </p:spPr>
          <p:txBody>
            <a:bodyPr wrap="square" rtlCol="0">
              <a:spAutoFit/>
            </a:bodyPr>
            <a:lstStyle/>
            <a:p>
              <a:r>
                <a:rPr lang="en-US" dirty="0"/>
                <a:t>Formation &amp;</a:t>
              </a:r>
            </a:p>
            <a:p>
              <a:r>
                <a:rPr lang="en-US" dirty="0"/>
                <a:t>Communication</a:t>
              </a:r>
            </a:p>
          </p:txBody>
        </p:sp>
        <p:cxnSp>
          <p:nvCxnSpPr>
            <p:cNvPr id="20" name="Straight Arrow Connector 19">
              <a:extLst>
                <a:ext uri="{FF2B5EF4-FFF2-40B4-BE49-F238E27FC236}">
                  <a16:creationId xmlns:a16="http://schemas.microsoft.com/office/drawing/2014/main" id="{A16B4654-8960-4724-9AE2-6BD393003179}"/>
                </a:ext>
              </a:extLst>
            </p:cNvPr>
            <p:cNvCxnSpPr>
              <a:cxnSpLocks/>
              <a:stCxn id="15" idx="2"/>
            </p:cNvCxnSpPr>
            <p:nvPr/>
          </p:nvCxnSpPr>
          <p:spPr>
            <a:xfrm>
              <a:off x="1185727" y="3669889"/>
              <a:ext cx="852623" cy="131168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573C99FC-F91E-4B33-97AB-678A56705927}"/>
              </a:ext>
            </a:extLst>
          </p:cNvPr>
          <p:cNvGrpSpPr/>
          <p:nvPr/>
        </p:nvGrpSpPr>
        <p:grpSpPr>
          <a:xfrm>
            <a:off x="2399487" y="3214829"/>
            <a:ext cx="1917519" cy="3379383"/>
            <a:chOff x="2390778" y="3214829"/>
            <a:chExt cx="1917519" cy="3379383"/>
          </a:xfrm>
        </p:grpSpPr>
        <p:pic>
          <p:nvPicPr>
            <p:cNvPr id="29" name="Picture 28">
              <a:extLst>
                <a:ext uri="{FF2B5EF4-FFF2-40B4-BE49-F238E27FC236}">
                  <a16:creationId xmlns:a16="http://schemas.microsoft.com/office/drawing/2014/main" id="{5C874871-D843-4A74-A46C-6566431E6149}"/>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l="35008" r="28936"/>
            <a:stretch/>
          </p:blipFill>
          <p:spPr>
            <a:xfrm>
              <a:off x="2390778" y="4251869"/>
              <a:ext cx="1266825" cy="2342343"/>
            </a:xfrm>
            <a:prstGeom prst="rect">
              <a:avLst/>
            </a:prstGeom>
          </p:spPr>
        </p:pic>
        <p:sp>
          <p:nvSpPr>
            <p:cNvPr id="17" name="TextBox 16">
              <a:extLst>
                <a:ext uri="{FF2B5EF4-FFF2-40B4-BE49-F238E27FC236}">
                  <a16:creationId xmlns:a16="http://schemas.microsoft.com/office/drawing/2014/main" id="{E3D83831-BEE6-4E7C-9B4A-8E9F2F80A6C1}"/>
                </a:ext>
              </a:extLst>
            </p:cNvPr>
            <p:cNvSpPr txBox="1"/>
            <p:nvPr/>
          </p:nvSpPr>
          <p:spPr>
            <a:xfrm>
              <a:off x="2666027" y="3214829"/>
              <a:ext cx="1642270" cy="646331"/>
            </a:xfrm>
            <a:prstGeom prst="rect">
              <a:avLst/>
            </a:prstGeom>
            <a:noFill/>
            <a:ln w="38100">
              <a:solidFill>
                <a:srgbClr val="FF0000"/>
              </a:solidFill>
            </a:ln>
          </p:spPr>
          <p:txBody>
            <a:bodyPr wrap="square" rtlCol="0">
              <a:spAutoFit/>
            </a:bodyPr>
            <a:lstStyle/>
            <a:p>
              <a:r>
                <a:rPr lang="en-US" dirty="0"/>
                <a:t>Welcome &amp;</a:t>
              </a:r>
            </a:p>
            <a:p>
              <a:r>
                <a:rPr lang="en-US" dirty="0"/>
                <a:t>Engagement</a:t>
              </a:r>
            </a:p>
          </p:txBody>
        </p:sp>
        <p:cxnSp>
          <p:nvCxnSpPr>
            <p:cNvPr id="21" name="Straight Arrow Connector 20">
              <a:extLst>
                <a:ext uri="{FF2B5EF4-FFF2-40B4-BE49-F238E27FC236}">
                  <a16:creationId xmlns:a16="http://schemas.microsoft.com/office/drawing/2014/main" id="{48937BAA-D488-4201-A3A6-53E724E34508}"/>
                </a:ext>
              </a:extLst>
            </p:cNvPr>
            <p:cNvCxnSpPr>
              <a:cxnSpLocks/>
            </p:cNvCxnSpPr>
            <p:nvPr/>
          </p:nvCxnSpPr>
          <p:spPr>
            <a:xfrm flipH="1">
              <a:off x="3283131" y="3861160"/>
              <a:ext cx="129821" cy="126818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480D492A-9FD5-4F76-AD1C-0D6234305DF9}"/>
              </a:ext>
            </a:extLst>
          </p:cNvPr>
          <p:cNvGrpSpPr/>
          <p:nvPr/>
        </p:nvGrpSpPr>
        <p:grpSpPr>
          <a:xfrm>
            <a:off x="3661772" y="3403973"/>
            <a:ext cx="2860948" cy="3190238"/>
            <a:chOff x="3657603" y="3403975"/>
            <a:chExt cx="2860948" cy="3190238"/>
          </a:xfrm>
        </p:grpSpPr>
        <p:pic>
          <p:nvPicPr>
            <p:cNvPr id="13" name="Picture 12">
              <a:extLst>
                <a:ext uri="{FF2B5EF4-FFF2-40B4-BE49-F238E27FC236}">
                  <a16:creationId xmlns:a16="http://schemas.microsoft.com/office/drawing/2014/main" id="{0CFC7B90-D5E3-48C8-8FF4-D555FE7E3692}"/>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l="71878"/>
            <a:stretch/>
          </p:blipFill>
          <p:spPr>
            <a:xfrm>
              <a:off x="3657603" y="4251870"/>
              <a:ext cx="988081" cy="2342343"/>
            </a:xfrm>
            <a:prstGeom prst="rect">
              <a:avLst/>
            </a:prstGeom>
          </p:spPr>
        </p:pic>
        <p:sp>
          <p:nvSpPr>
            <p:cNvPr id="18" name="TextBox 17">
              <a:extLst>
                <a:ext uri="{FF2B5EF4-FFF2-40B4-BE49-F238E27FC236}">
                  <a16:creationId xmlns:a16="http://schemas.microsoft.com/office/drawing/2014/main" id="{18549942-6114-424F-B314-87C00477741E}"/>
                </a:ext>
              </a:extLst>
            </p:cNvPr>
            <p:cNvSpPr txBox="1"/>
            <p:nvPr/>
          </p:nvSpPr>
          <p:spPr>
            <a:xfrm>
              <a:off x="4812496" y="3403975"/>
              <a:ext cx="1706055" cy="646331"/>
            </a:xfrm>
            <a:prstGeom prst="rect">
              <a:avLst/>
            </a:prstGeom>
            <a:noFill/>
            <a:ln w="38100">
              <a:solidFill>
                <a:srgbClr val="FF0000"/>
              </a:solidFill>
            </a:ln>
          </p:spPr>
          <p:txBody>
            <a:bodyPr wrap="square" rtlCol="0">
              <a:spAutoFit/>
            </a:bodyPr>
            <a:lstStyle/>
            <a:p>
              <a:r>
                <a:rPr lang="en-US" dirty="0"/>
                <a:t>Commitment</a:t>
              </a:r>
            </a:p>
            <a:p>
              <a:r>
                <a:rPr lang="en-US" dirty="0"/>
                <a:t>&amp; Renewal</a:t>
              </a:r>
            </a:p>
          </p:txBody>
        </p:sp>
        <p:cxnSp>
          <p:nvCxnSpPr>
            <p:cNvPr id="23" name="Straight Arrow Connector 22">
              <a:extLst>
                <a:ext uri="{FF2B5EF4-FFF2-40B4-BE49-F238E27FC236}">
                  <a16:creationId xmlns:a16="http://schemas.microsoft.com/office/drawing/2014/main" id="{44B629A8-23E8-477A-BCE1-371D0D7C18F6}"/>
                </a:ext>
              </a:extLst>
            </p:cNvPr>
            <p:cNvCxnSpPr>
              <a:cxnSpLocks/>
              <a:stCxn id="18" idx="2"/>
            </p:cNvCxnSpPr>
            <p:nvPr/>
          </p:nvCxnSpPr>
          <p:spPr>
            <a:xfrm flipH="1">
              <a:off x="4537392" y="4050306"/>
              <a:ext cx="1128132" cy="116939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87372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5CB176-BE24-4CB6-A597-35706E5B4328}"/>
              </a:ext>
            </a:extLst>
          </p:cNvPr>
          <p:cNvSpPr>
            <a:spLocks noGrp="1"/>
          </p:cNvSpPr>
          <p:nvPr>
            <p:ph type="title"/>
          </p:nvPr>
        </p:nvSpPr>
        <p:spPr/>
        <p:txBody>
          <a:bodyPr/>
          <a:lstStyle/>
          <a:p>
            <a:r>
              <a:rPr lang="en-US" b="1" dirty="0"/>
              <a:t>Formation/Communication</a:t>
            </a:r>
          </a:p>
        </p:txBody>
      </p:sp>
      <p:sp>
        <p:nvSpPr>
          <p:cNvPr id="5" name="Content Placeholder 4">
            <a:extLst>
              <a:ext uri="{FF2B5EF4-FFF2-40B4-BE49-F238E27FC236}">
                <a16:creationId xmlns:a16="http://schemas.microsoft.com/office/drawing/2014/main" id="{B1138AC0-A13D-4CE1-A7FC-F13E77C7D8C5}"/>
              </a:ext>
            </a:extLst>
          </p:cNvPr>
          <p:cNvSpPr>
            <a:spLocks noGrp="1"/>
          </p:cNvSpPr>
          <p:nvPr>
            <p:ph idx="1"/>
          </p:nvPr>
        </p:nvSpPr>
        <p:spPr>
          <a:xfrm>
            <a:off x="694007" y="1765529"/>
            <a:ext cx="8946541" cy="4195481"/>
          </a:xfrm>
        </p:spPr>
        <p:txBody>
          <a:bodyPr>
            <a:normAutofit/>
          </a:bodyPr>
          <a:lstStyle/>
          <a:p>
            <a:r>
              <a:rPr lang="en-US" sz="2400" dirty="0"/>
              <a:t>Key stewardship points in weekly bulletin</a:t>
            </a:r>
          </a:p>
          <a:p>
            <a:r>
              <a:rPr lang="en-US" sz="2400" dirty="0"/>
              <a:t>Lay testimony at Masses</a:t>
            </a:r>
          </a:p>
          <a:p>
            <a:r>
              <a:rPr lang="en-US" sz="2400" dirty="0"/>
              <a:t>Stewardship reflections at meetings of parish ministries</a:t>
            </a:r>
          </a:p>
          <a:p>
            <a:r>
              <a:rPr lang="en-US" sz="2400" dirty="0"/>
              <a:t>Lenten Soup &amp; Scripture stewardship retreats</a:t>
            </a:r>
          </a:p>
          <a:p>
            <a:r>
              <a:rPr lang="en-US" sz="2400" dirty="0"/>
              <a:t>Stewardship Appreciation Dinner</a:t>
            </a:r>
          </a:p>
          <a:p>
            <a:r>
              <a:rPr lang="en-US" sz="2400" dirty="0"/>
              <a:t>Prayer aids for vacationers with a stewardship message</a:t>
            </a:r>
          </a:p>
          <a:p>
            <a:r>
              <a:rPr lang="en-US" sz="2400" dirty="0"/>
              <a:t>Fall Ministry Fair</a:t>
            </a:r>
          </a:p>
          <a:p>
            <a:r>
              <a:rPr lang="en-US" sz="2400" dirty="0"/>
              <a:t>Link to Bishop’s Annual Appeal</a:t>
            </a:r>
          </a:p>
          <a:p>
            <a:endParaRPr lang="en-US" dirty="0"/>
          </a:p>
        </p:txBody>
      </p:sp>
      <p:pic>
        <p:nvPicPr>
          <p:cNvPr id="7" name="Picture 6">
            <a:extLst>
              <a:ext uri="{FF2B5EF4-FFF2-40B4-BE49-F238E27FC236}">
                <a16:creationId xmlns:a16="http://schemas.microsoft.com/office/drawing/2014/main" id="{7C539BD9-91EB-405E-923E-638A821F00C2}"/>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r="64639"/>
          <a:stretch/>
        </p:blipFill>
        <p:spPr>
          <a:xfrm>
            <a:off x="9634604" y="519516"/>
            <a:ext cx="2261579" cy="4263815"/>
          </a:xfrm>
          <a:prstGeom prst="rect">
            <a:avLst/>
          </a:prstGeom>
        </p:spPr>
      </p:pic>
    </p:spTree>
    <p:extLst>
      <p:ext uri="{BB962C8B-B14F-4D97-AF65-F5344CB8AC3E}">
        <p14:creationId xmlns:p14="http://schemas.microsoft.com/office/powerpoint/2010/main" val="949312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ABFCE-96B9-4FC4-BA1D-E281B33974C4}"/>
              </a:ext>
            </a:extLst>
          </p:cNvPr>
          <p:cNvSpPr>
            <a:spLocks noGrp="1"/>
          </p:cNvSpPr>
          <p:nvPr>
            <p:ph type="title"/>
          </p:nvPr>
        </p:nvSpPr>
        <p:spPr/>
        <p:txBody>
          <a:bodyPr/>
          <a:lstStyle/>
          <a:p>
            <a:r>
              <a:rPr lang="en-US" b="1" dirty="0"/>
              <a:t>Hospitality/Engagement</a:t>
            </a:r>
          </a:p>
        </p:txBody>
      </p:sp>
      <p:sp>
        <p:nvSpPr>
          <p:cNvPr id="3" name="Content Placeholder 2">
            <a:extLst>
              <a:ext uri="{FF2B5EF4-FFF2-40B4-BE49-F238E27FC236}">
                <a16:creationId xmlns:a16="http://schemas.microsoft.com/office/drawing/2014/main" id="{6CBC6F32-74EA-49BD-8A7E-8C424EC4737C}"/>
              </a:ext>
            </a:extLst>
          </p:cNvPr>
          <p:cNvSpPr>
            <a:spLocks noGrp="1"/>
          </p:cNvSpPr>
          <p:nvPr>
            <p:ph idx="1"/>
          </p:nvPr>
        </p:nvSpPr>
        <p:spPr>
          <a:xfrm>
            <a:off x="702709" y="1643616"/>
            <a:ext cx="8946541" cy="4195481"/>
          </a:xfrm>
        </p:spPr>
        <p:txBody>
          <a:bodyPr>
            <a:noAutofit/>
          </a:bodyPr>
          <a:lstStyle/>
          <a:p>
            <a:r>
              <a:rPr lang="en-US" sz="2400" dirty="0"/>
              <a:t>Discuss parishioners as welcoming stewards in bulletin</a:t>
            </a:r>
          </a:p>
          <a:p>
            <a:r>
              <a:rPr lang="en-US" sz="2400" dirty="0"/>
              <a:t>Offer more detailed welcome message at start of Mass</a:t>
            </a:r>
          </a:p>
          <a:p>
            <a:r>
              <a:rPr lang="en-US" sz="2400" dirty="0"/>
              <a:t>Update website to be more welcoming</a:t>
            </a:r>
          </a:p>
          <a:p>
            <a:r>
              <a:rPr lang="en-US" sz="2400" dirty="0"/>
              <a:t>Create Usher/Greeter ministry</a:t>
            </a:r>
          </a:p>
          <a:p>
            <a:r>
              <a:rPr lang="en-US" sz="2400" dirty="0"/>
              <a:t>Set up welcoming table at back of nave</a:t>
            </a:r>
          </a:p>
          <a:p>
            <a:r>
              <a:rPr lang="en-US" sz="2400" dirty="0"/>
              <a:t>Provide formation on welcoming for liturgical ministers</a:t>
            </a:r>
          </a:p>
          <a:p>
            <a:r>
              <a:rPr lang="en-US" sz="2400" dirty="0"/>
              <a:t>Establish follow-up ministry to touch parishioners who have had significant life events, like baptisms, weddings, funerals </a:t>
            </a:r>
            <a:r>
              <a:rPr lang="en-US" sz="2400"/>
              <a:t>or are </a:t>
            </a:r>
            <a:r>
              <a:rPr lang="en-US" sz="2400" dirty="0"/>
              <a:t>new parishioners at Epiphany</a:t>
            </a:r>
          </a:p>
          <a:p>
            <a:endParaRPr lang="en-US" sz="2400" dirty="0"/>
          </a:p>
          <a:p>
            <a:endParaRPr lang="en-US" sz="2400" dirty="0"/>
          </a:p>
        </p:txBody>
      </p:sp>
      <p:pic>
        <p:nvPicPr>
          <p:cNvPr id="5" name="Picture 4">
            <a:extLst>
              <a:ext uri="{FF2B5EF4-FFF2-40B4-BE49-F238E27FC236}">
                <a16:creationId xmlns:a16="http://schemas.microsoft.com/office/drawing/2014/main" id="{42A79554-2A80-40B6-B3A3-28E9C8C01D35}"/>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l="35008" r="28936"/>
          <a:stretch/>
        </p:blipFill>
        <p:spPr>
          <a:xfrm>
            <a:off x="9621857" y="535188"/>
            <a:ext cx="2306028" cy="4263815"/>
          </a:xfrm>
          <a:prstGeom prst="rect">
            <a:avLst/>
          </a:prstGeom>
        </p:spPr>
      </p:pic>
    </p:spTree>
    <p:extLst>
      <p:ext uri="{BB962C8B-B14F-4D97-AF65-F5344CB8AC3E}">
        <p14:creationId xmlns:p14="http://schemas.microsoft.com/office/powerpoint/2010/main" val="3772023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9F4ACF-1A9D-423C-9D70-0830A260AE53}"/>
              </a:ext>
            </a:extLst>
          </p:cNvPr>
          <p:cNvSpPr>
            <a:spLocks noGrp="1"/>
          </p:cNvSpPr>
          <p:nvPr>
            <p:ph type="title"/>
          </p:nvPr>
        </p:nvSpPr>
        <p:spPr/>
        <p:txBody>
          <a:bodyPr/>
          <a:lstStyle/>
          <a:p>
            <a:r>
              <a:rPr lang="en-US" b="1" dirty="0"/>
              <a:t>Commitment/Renewal</a:t>
            </a:r>
          </a:p>
        </p:txBody>
      </p:sp>
      <p:sp>
        <p:nvSpPr>
          <p:cNvPr id="5" name="Content Placeholder 4">
            <a:extLst>
              <a:ext uri="{FF2B5EF4-FFF2-40B4-BE49-F238E27FC236}">
                <a16:creationId xmlns:a16="http://schemas.microsoft.com/office/drawing/2014/main" id="{B820B05E-F0A3-4289-B6A9-DFCF1BF63C5F}"/>
              </a:ext>
            </a:extLst>
          </p:cNvPr>
          <p:cNvSpPr>
            <a:spLocks noGrp="1"/>
          </p:cNvSpPr>
          <p:nvPr>
            <p:ph idx="1"/>
          </p:nvPr>
        </p:nvSpPr>
        <p:spPr>
          <a:xfrm>
            <a:off x="471807" y="3917120"/>
            <a:ext cx="8881206" cy="2109779"/>
          </a:xfrm>
        </p:spPr>
        <p:txBody>
          <a:bodyPr>
            <a:noAutofit/>
          </a:bodyPr>
          <a:lstStyle/>
          <a:p>
            <a:r>
              <a:rPr lang="en-US" sz="2400" dirty="0"/>
              <a:t>Our catechetical efforts have been successful and our parish understands and embraces stewardship;</a:t>
            </a:r>
          </a:p>
          <a:p>
            <a:r>
              <a:rPr lang="en-US" sz="2400" dirty="0"/>
              <a:t>We have discerned the right approach for commitment for Epiphany Parish;</a:t>
            </a:r>
          </a:p>
          <a:p>
            <a:r>
              <a:rPr lang="en-US" sz="2400" dirty="0"/>
              <a:t>We have developed plans to implement that approach.</a:t>
            </a:r>
          </a:p>
        </p:txBody>
      </p:sp>
      <p:pic>
        <p:nvPicPr>
          <p:cNvPr id="7" name="Picture 6">
            <a:extLst>
              <a:ext uri="{FF2B5EF4-FFF2-40B4-BE49-F238E27FC236}">
                <a16:creationId xmlns:a16="http://schemas.microsoft.com/office/drawing/2014/main" id="{B4BD163F-806D-4274-9BC4-8830EBB0AAD2}"/>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l="71878"/>
          <a:stretch/>
        </p:blipFill>
        <p:spPr>
          <a:xfrm>
            <a:off x="9866099" y="503201"/>
            <a:ext cx="1793140" cy="4250814"/>
          </a:xfrm>
          <a:prstGeom prst="rect">
            <a:avLst/>
          </a:prstGeom>
        </p:spPr>
      </p:pic>
      <p:sp>
        <p:nvSpPr>
          <p:cNvPr id="11" name="TextBox 10">
            <a:extLst>
              <a:ext uri="{FF2B5EF4-FFF2-40B4-BE49-F238E27FC236}">
                <a16:creationId xmlns:a16="http://schemas.microsoft.com/office/drawing/2014/main" id="{F4CCAF0A-616D-4D8F-BF40-9ADA8685DC60}"/>
              </a:ext>
            </a:extLst>
          </p:cNvPr>
          <p:cNvSpPr txBox="1"/>
          <p:nvPr/>
        </p:nvSpPr>
        <p:spPr>
          <a:xfrm>
            <a:off x="1143816" y="1733971"/>
            <a:ext cx="6339570" cy="1569660"/>
          </a:xfrm>
          <a:prstGeom prst="rect">
            <a:avLst/>
          </a:prstGeom>
          <a:solidFill>
            <a:schemeClr val="bg1"/>
          </a:solidFill>
          <a:ln w="63500" cmpd="dbl">
            <a:solidFill>
              <a:schemeClr val="accent1"/>
            </a:solidFill>
          </a:ln>
        </p:spPr>
        <p:txBody>
          <a:bodyPr wrap="square" rtlCol="0">
            <a:spAutoFit/>
          </a:bodyPr>
          <a:lstStyle/>
          <a:p>
            <a:pPr algn="ctr"/>
            <a:r>
              <a:rPr lang="en-US" sz="3200" b="1" dirty="0">
                <a:solidFill>
                  <a:srgbClr val="FF0000"/>
                </a:solidFill>
              </a:rPr>
              <a:t>This step is currently under construction.  Please check back in late 2019, when: </a:t>
            </a:r>
          </a:p>
        </p:txBody>
      </p:sp>
    </p:spTree>
    <p:extLst>
      <p:ext uri="{BB962C8B-B14F-4D97-AF65-F5344CB8AC3E}">
        <p14:creationId xmlns:p14="http://schemas.microsoft.com/office/powerpoint/2010/main" val="1044416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E1521-EAA3-4207-88FF-AF0BDC886A3D}"/>
              </a:ext>
            </a:extLst>
          </p:cNvPr>
          <p:cNvSpPr>
            <a:spLocks noGrp="1"/>
          </p:cNvSpPr>
          <p:nvPr>
            <p:ph type="title"/>
          </p:nvPr>
        </p:nvSpPr>
        <p:spPr>
          <a:xfrm>
            <a:off x="400611" y="749227"/>
            <a:ext cx="5129343" cy="872110"/>
          </a:xfrm>
        </p:spPr>
        <p:txBody>
          <a:bodyPr/>
          <a:lstStyle/>
          <a:p>
            <a:pPr algn="ctr"/>
            <a:r>
              <a:rPr lang="en-US" b="1" dirty="0"/>
              <a:t>Links to Epiphany’s Parish Pastoral Plan</a:t>
            </a:r>
          </a:p>
        </p:txBody>
      </p:sp>
      <p:sp>
        <p:nvSpPr>
          <p:cNvPr id="3" name="Content Placeholder 2">
            <a:extLst>
              <a:ext uri="{FF2B5EF4-FFF2-40B4-BE49-F238E27FC236}">
                <a16:creationId xmlns:a16="http://schemas.microsoft.com/office/drawing/2014/main" id="{1E1FFC42-6A19-41EE-BE26-98C4B17F6EC0}"/>
              </a:ext>
            </a:extLst>
          </p:cNvPr>
          <p:cNvSpPr>
            <a:spLocks noGrp="1"/>
          </p:cNvSpPr>
          <p:nvPr>
            <p:ph idx="1"/>
          </p:nvPr>
        </p:nvSpPr>
        <p:spPr>
          <a:xfrm>
            <a:off x="847725" y="2890967"/>
            <a:ext cx="10515600" cy="4351338"/>
          </a:xfrm>
        </p:spPr>
        <p:txBody>
          <a:bodyPr/>
          <a:lstStyle/>
          <a:p>
            <a:pPr marL="0" indent="0" algn="ctr">
              <a:buNone/>
            </a:pPr>
            <a:r>
              <a:rPr lang="en-US" sz="3200" u="sng" dirty="0"/>
              <a:t>Stewardship addresses three of our five major goals:</a:t>
            </a:r>
          </a:p>
          <a:p>
            <a:pPr marL="0" indent="0">
              <a:buNone/>
            </a:pPr>
            <a:endParaRPr lang="en-US" sz="400" u="sng" dirty="0"/>
          </a:p>
          <a:p>
            <a:r>
              <a:rPr lang="en-US" sz="2800" dirty="0"/>
              <a:t>Increase Parishioner Involvement</a:t>
            </a:r>
          </a:p>
          <a:p>
            <a:pPr lvl="1"/>
            <a:r>
              <a:rPr lang="en-US" sz="2400" dirty="0"/>
              <a:t>Enhance awareness of ministry opportunities in the parish</a:t>
            </a:r>
          </a:p>
          <a:p>
            <a:pPr lvl="1"/>
            <a:r>
              <a:rPr lang="en-US" sz="2400" dirty="0"/>
              <a:t>Enhance the welcoming environment</a:t>
            </a:r>
          </a:p>
          <a:p>
            <a:r>
              <a:rPr lang="en-US" sz="2800" dirty="0"/>
              <a:t>Enhance Communication</a:t>
            </a:r>
          </a:p>
          <a:p>
            <a:r>
              <a:rPr lang="en-US" sz="2800" dirty="0"/>
              <a:t>Invite More Parishioners to Participate in Service Ministries</a:t>
            </a:r>
          </a:p>
        </p:txBody>
      </p:sp>
      <p:grpSp>
        <p:nvGrpSpPr>
          <p:cNvPr id="16" name="Group 15">
            <a:extLst>
              <a:ext uri="{FF2B5EF4-FFF2-40B4-BE49-F238E27FC236}">
                <a16:creationId xmlns:a16="http://schemas.microsoft.com/office/drawing/2014/main" id="{00FAC525-E425-43B9-BF50-87E421199298}"/>
              </a:ext>
            </a:extLst>
          </p:cNvPr>
          <p:cNvGrpSpPr/>
          <p:nvPr/>
        </p:nvGrpSpPr>
        <p:grpSpPr>
          <a:xfrm>
            <a:off x="6221741" y="378188"/>
            <a:ext cx="3370216" cy="2050871"/>
            <a:chOff x="1148371" y="4251868"/>
            <a:chExt cx="3497313" cy="2342344"/>
          </a:xfrm>
        </p:grpSpPr>
        <p:pic>
          <p:nvPicPr>
            <p:cNvPr id="5" name="Picture 4">
              <a:extLst>
                <a:ext uri="{FF2B5EF4-FFF2-40B4-BE49-F238E27FC236}">
                  <a16:creationId xmlns:a16="http://schemas.microsoft.com/office/drawing/2014/main" id="{63701454-B250-4019-8202-E109DA47BD95}"/>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r="64639"/>
            <a:stretch/>
          </p:blipFill>
          <p:spPr>
            <a:xfrm>
              <a:off x="1148371" y="4251868"/>
              <a:ext cx="1242407" cy="2342343"/>
            </a:xfrm>
            <a:prstGeom prst="rect">
              <a:avLst/>
            </a:prstGeom>
          </p:spPr>
        </p:pic>
        <p:pic>
          <p:nvPicPr>
            <p:cNvPr id="9" name="Picture 8">
              <a:extLst>
                <a:ext uri="{FF2B5EF4-FFF2-40B4-BE49-F238E27FC236}">
                  <a16:creationId xmlns:a16="http://schemas.microsoft.com/office/drawing/2014/main" id="{201E24FE-FA03-4BED-9250-011B19730B40}"/>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l="35008" r="28936"/>
            <a:stretch/>
          </p:blipFill>
          <p:spPr>
            <a:xfrm>
              <a:off x="2390778" y="4251869"/>
              <a:ext cx="1266825" cy="2342343"/>
            </a:xfrm>
            <a:prstGeom prst="rect">
              <a:avLst/>
            </a:prstGeom>
          </p:spPr>
        </p:pic>
        <p:pic>
          <p:nvPicPr>
            <p:cNvPr id="13" name="Picture 12">
              <a:extLst>
                <a:ext uri="{FF2B5EF4-FFF2-40B4-BE49-F238E27FC236}">
                  <a16:creationId xmlns:a16="http://schemas.microsoft.com/office/drawing/2014/main" id="{3897A211-B283-422B-8B84-F07B4DFA37BB}"/>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l="71878"/>
            <a:stretch/>
          </p:blipFill>
          <p:spPr>
            <a:xfrm>
              <a:off x="3657603" y="4251868"/>
              <a:ext cx="988081" cy="2342343"/>
            </a:xfrm>
            <a:prstGeom prst="rect">
              <a:avLst/>
            </a:prstGeom>
          </p:spPr>
        </p:pic>
      </p:grpSp>
    </p:spTree>
    <p:extLst>
      <p:ext uri="{BB962C8B-B14F-4D97-AF65-F5344CB8AC3E}">
        <p14:creationId xmlns:p14="http://schemas.microsoft.com/office/powerpoint/2010/main" val="28649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140C2-ADA3-4270-886E-48133DCD2108}"/>
              </a:ext>
            </a:extLst>
          </p:cNvPr>
          <p:cNvSpPr>
            <a:spLocks noGrp="1"/>
          </p:cNvSpPr>
          <p:nvPr>
            <p:ph type="title"/>
          </p:nvPr>
        </p:nvSpPr>
        <p:spPr/>
        <p:txBody>
          <a:bodyPr/>
          <a:lstStyle/>
          <a:p>
            <a:r>
              <a:rPr lang="en-US" dirty="0"/>
              <a:t>Credits</a:t>
            </a:r>
          </a:p>
        </p:txBody>
      </p:sp>
      <p:sp>
        <p:nvSpPr>
          <p:cNvPr id="3" name="Content Placeholder 2">
            <a:extLst>
              <a:ext uri="{FF2B5EF4-FFF2-40B4-BE49-F238E27FC236}">
                <a16:creationId xmlns:a16="http://schemas.microsoft.com/office/drawing/2014/main" id="{56783E09-347C-4418-B88A-EC4FF85A2907}"/>
              </a:ext>
            </a:extLst>
          </p:cNvPr>
          <p:cNvSpPr>
            <a:spLocks noGrp="1"/>
          </p:cNvSpPr>
          <p:nvPr>
            <p:ph idx="1"/>
          </p:nvPr>
        </p:nvSpPr>
        <p:spPr>
          <a:xfrm>
            <a:off x="1104293" y="1380172"/>
            <a:ext cx="8946541" cy="3433127"/>
          </a:xfrm>
        </p:spPr>
        <p:txBody>
          <a:bodyPr>
            <a:normAutofit/>
          </a:bodyPr>
          <a:lstStyle/>
          <a:p>
            <a:r>
              <a:rPr lang="en-US" dirty="0"/>
              <a:t>Wise Persons:  Ralph Meyer, John Dugan, Maureen Wright</a:t>
            </a:r>
          </a:p>
          <a:p>
            <a:r>
              <a:rPr lang="en-US" dirty="0"/>
              <a:t>Choir:  Fr. Andrew, Father Joe, Joan Schoonover, Carol Meyer, John Schoonover, Cynthia Ashby, Karen Garman</a:t>
            </a:r>
          </a:p>
          <a:p>
            <a:r>
              <a:rPr lang="en-US" dirty="0"/>
              <a:t>Narrator:  John Schoonover</a:t>
            </a:r>
          </a:p>
          <a:p>
            <a:r>
              <a:rPr lang="en-US" dirty="0"/>
              <a:t>Music:  J.H. Hopkins, Jr.</a:t>
            </a:r>
          </a:p>
          <a:p>
            <a:r>
              <a:rPr lang="en-US" dirty="0"/>
              <a:t>Lyrics:  Joan </a:t>
            </a:r>
            <a:r>
              <a:rPr lang="en-US" dirty="0" smtClean="0"/>
              <a:t>Schoonover</a:t>
            </a:r>
          </a:p>
          <a:p>
            <a:r>
              <a:rPr lang="en-US" dirty="0" smtClean="0"/>
              <a:t>Wardrobe: Maureen Wright</a:t>
            </a:r>
            <a:endParaRPr lang="en-US" dirty="0"/>
          </a:p>
          <a:p>
            <a:r>
              <a:rPr lang="en-US" dirty="0"/>
              <a:t>Choreography:  Epiphany Dance Studio, Limited (very limited)		</a:t>
            </a:r>
          </a:p>
        </p:txBody>
      </p:sp>
      <p:sp>
        <p:nvSpPr>
          <p:cNvPr id="4" name="TextBox 3">
            <a:extLst>
              <a:ext uri="{FF2B5EF4-FFF2-40B4-BE49-F238E27FC236}">
                <a16:creationId xmlns:a16="http://schemas.microsoft.com/office/drawing/2014/main" id="{43479957-8BEA-4B32-B252-0AA9413E7CA8}"/>
              </a:ext>
            </a:extLst>
          </p:cNvPr>
          <p:cNvSpPr txBox="1"/>
          <p:nvPr/>
        </p:nvSpPr>
        <p:spPr>
          <a:xfrm>
            <a:off x="3560825" y="5109811"/>
            <a:ext cx="4033476" cy="1261884"/>
          </a:xfrm>
          <a:prstGeom prst="rect">
            <a:avLst/>
          </a:prstGeom>
          <a:noFill/>
        </p:spPr>
        <p:txBody>
          <a:bodyPr wrap="none" rtlCol="0">
            <a:spAutoFit/>
          </a:bodyPr>
          <a:lstStyle/>
          <a:p>
            <a:pPr algn="ctr"/>
            <a:r>
              <a:rPr lang="en-US" sz="2000" dirty="0"/>
              <a:t>And a special appearance by</a:t>
            </a:r>
            <a:r>
              <a:rPr lang="en-US" dirty="0"/>
              <a:t> </a:t>
            </a:r>
          </a:p>
          <a:p>
            <a:pPr algn="ctr"/>
            <a:r>
              <a:rPr lang="en-US" sz="3600" dirty="0">
                <a:latin typeface="AR HERMANN" panose="02000000000000000000" pitchFamily="2" charset="0"/>
              </a:rPr>
              <a:t>Catherine </a:t>
            </a:r>
            <a:r>
              <a:rPr lang="en-US" sz="3600" dirty="0" err="1">
                <a:latin typeface="AR HERMANN" panose="02000000000000000000" pitchFamily="2" charset="0"/>
              </a:rPr>
              <a:t>Butel</a:t>
            </a:r>
            <a:r>
              <a:rPr lang="en-US" sz="3600" dirty="0">
                <a:latin typeface="AR HERMANN" panose="02000000000000000000" pitchFamily="2" charset="0"/>
              </a:rPr>
              <a:t> </a:t>
            </a:r>
          </a:p>
          <a:p>
            <a:pPr algn="ctr"/>
            <a:r>
              <a:rPr lang="en-US" sz="2000" dirty="0"/>
              <a:t>as Scranton’s Star</a:t>
            </a:r>
          </a:p>
        </p:txBody>
      </p:sp>
    </p:spTree>
    <p:extLst>
      <p:ext uri="{BB962C8B-B14F-4D97-AF65-F5344CB8AC3E}">
        <p14:creationId xmlns:p14="http://schemas.microsoft.com/office/powerpoint/2010/main" val="43942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4855</TotalTime>
  <Words>630</Words>
  <Application>Microsoft Office PowerPoint</Application>
  <PresentationFormat>Widescreen</PresentationFormat>
  <Paragraphs>75</Paragraphs>
  <Slides>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 HERMANN</vt:lpstr>
      <vt:lpstr>Arial</vt:lpstr>
      <vt:lpstr>Calibri</vt:lpstr>
      <vt:lpstr>Century Gothic</vt:lpstr>
      <vt:lpstr>Wingdings 3</vt:lpstr>
      <vt:lpstr>Ion</vt:lpstr>
      <vt:lpstr>Epiphany</vt:lpstr>
      <vt:lpstr>The Epiphany  Stewardship Plan</vt:lpstr>
      <vt:lpstr>Formation/Communication</vt:lpstr>
      <vt:lpstr>Hospitality/Engagement</vt:lpstr>
      <vt:lpstr>Commitment/Renewal</vt:lpstr>
      <vt:lpstr>Links to Epiphany’s Parish Pastoral Plan</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Schoonover</dc:creator>
  <cp:lastModifiedBy>Administrator</cp:lastModifiedBy>
  <cp:revision>21</cp:revision>
  <cp:lastPrinted>2019-01-15T02:04:24Z</cp:lastPrinted>
  <dcterms:created xsi:type="dcterms:W3CDTF">2018-12-17T19:29:31Z</dcterms:created>
  <dcterms:modified xsi:type="dcterms:W3CDTF">2019-06-19T17:16:34Z</dcterms:modified>
</cp:coreProperties>
</file>